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14"/>
  </p:notesMasterIdLst>
  <p:sldIdLst>
    <p:sldId id="256" r:id="rId2"/>
    <p:sldId id="257" r:id="rId3"/>
    <p:sldId id="258" r:id="rId4"/>
    <p:sldId id="259" r:id="rId5"/>
    <p:sldId id="260" r:id="rId6"/>
    <p:sldId id="261" r:id="rId7"/>
    <p:sldId id="262" r:id="rId8"/>
    <p:sldId id="263" r:id="rId9"/>
    <p:sldId id="265" r:id="rId10"/>
    <p:sldId id="264" r:id="rId11"/>
    <p:sldId id="267"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94660"/>
  </p:normalViewPr>
  <p:slideViewPr>
    <p:cSldViewPr snapToGrid="0">
      <p:cViewPr varScale="1">
        <p:scale>
          <a:sx n="65" d="100"/>
          <a:sy n="65" d="100"/>
        </p:scale>
        <p:origin x="245"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EB11B-5858-4EB2-B304-FCEC5285925F}" type="datetimeFigureOut">
              <a:rPr lang="en-GB" smtClean="0"/>
              <a:t>18/08/2020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08322-EDDE-41C2-BB27-07256737FA0B}" type="slidenum">
              <a:rPr lang="en-GB" smtClean="0"/>
              <a:t>‹#›</a:t>
            </a:fld>
            <a:endParaRPr lang="en-GB"/>
          </a:p>
        </p:txBody>
      </p:sp>
    </p:spTree>
    <p:extLst>
      <p:ext uri="{BB962C8B-B14F-4D97-AF65-F5344CB8AC3E}">
        <p14:creationId xmlns:p14="http://schemas.microsoft.com/office/powerpoint/2010/main" val="80849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192C07-C20D-4A92-A133-811E46D78A99}"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2209819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2C3845-C00D-4248-A7CB-3B889AFB9F2D}"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297197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7945FA-6597-418B-B471-744A203E7D97}"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65833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C47A17-864A-475F-A113-3CE6E33D91B4}"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38032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772253-5F91-4832-92AD-F667275ED9B2}"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20113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FBD82-C976-4B0D-8943-B68D9B79C55F}"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2321904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6FB89-4061-49FF-98A1-3ECAD6CE2390}"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1305698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70013C-36D3-4C4D-80B6-6C1A43BF5F8A}"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3842669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3BBDC6-0411-4C70-B29A-0B1DA7DAD3DE}"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177579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7EA670-3607-4FDD-9804-0A0650422D0C}" type="datetime1">
              <a:rPr lang="en-GB" smtClean="0"/>
              <a:t>18/08/2020</a:t>
            </a:fld>
            <a:endParaRPr lang="en-GB"/>
          </a:p>
        </p:txBody>
      </p:sp>
      <p:sp>
        <p:nvSpPr>
          <p:cNvPr id="5" name="Footer Placeholder 4"/>
          <p:cNvSpPr>
            <a:spLocks noGrp="1"/>
          </p:cNvSpPr>
          <p:nvPr>
            <p:ph type="ftr" sz="quarter" idx="11"/>
          </p:nvPr>
        </p:nvSpPr>
        <p:spPr/>
        <p:txBody>
          <a:bodyPr/>
          <a:lstStyle/>
          <a:p>
            <a:r>
              <a:rPr lang="da-DK"/>
              <a:t>Kristunas et al. SCT 2020</a:t>
            </a:r>
            <a:endParaRPr lang="en-GB"/>
          </a:p>
        </p:txBody>
      </p:sp>
      <p:sp>
        <p:nvSpPr>
          <p:cNvPr id="6" name="Slide Number Placeholder 5"/>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315613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00A9E7-0B55-4B78-821B-ADEF86A4ED7E}" type="datetime1">
              <a:rPr lang="en-GB" smtClean="0"/>
              <a:t>18/08/2020</a:t>
            </a:fld>
            <a:endParaRPr lang="en-GB"/>
          </a:p>
        </p:txBody>
      </p:sp>
      <p:sp>
        <p:nvSpPr>
          <p:cNvPr id="6" name="Footer Placeholder 5"/>
          <p:cNvSpPr>
            <a:spLocks noGrp="1"/>
          </p:cNvSpPr>
          <p:nvPr>
            <p:ph type="ftr" sz="quarter" idx="11"/>
          </p:nvPr>
        </p:nvSpPr>
        <p:spPr/>
        <p:txBody>
          <a:bodyPr/>
          <a:lstStyle/>
          <a:p>
            <a:r>
              <a:rPr lang="da-DK"/>
              <a:t>Kristunas et al. SCT 2020</a:t>
            </a:r>
            <a:endParaRPr lang="en-GB"/>
          </a:p>
        </p:txBody>
      </p:sp>
      <p:sp>
        <p:nvSpPr>
          <p:cNvPr id="7" name="Slide Number Placeholder 6"/>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210628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48A733-EE30-4784-A7D5-15BC694814F4}" type="datetime1">
              <a:rPr lang="en-GB" smtClean="0"/>
              <a:t>18/08/2020</a:t>
            </a:fld>
            <a:endParaRPr lang="en-GB"/>
          </a:p>
        </p:txBody>
      </p:sp>
      <p:sp>
        <p:nvSpPr>
          <p:cNvPr id="8" name="Footer Placeholder 7"/>
          <p:cNvSpPr>
            <a:spLocks noGrp="1"/>
          </p:cNvSpPr>
          <p:nvPr>
            <p:ph type="ftr" sz="quarter" idx="11"/>
          </p:nvPr>
        </p:nvSpPr>
        <p:spPr/>
        <p:txBody>
          <a:bodyPr/>
          <a:lstStyle/>
          <a:p>
            <a:r>
              <a:rPr lang="da-DK"/>
              <a:t>Kristunas et al. SCT 2020</a:t>
            </a:r>
            <a:endParaRPr lang="en-GB"/>
          </a:p>
        </p:txBody>
      </p:sp>
      <p:sp>
        <p:nvSpPr>
          <p:cNvPr id="9" name="Slide Number Placeholder 8"/>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58494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001E92-5043-47E9-B66F-B0D640726AB0}" type="datetime1">
              <a:rPr lang="en-GB" smtClean="0"/>
              <a:t>18/08/2020</a:t>
            </a:fld>
            <a:endParaRPr lang="en-GB"/>
          </a:p>
        </p:txBody>
      </p:sp>
      <p:sp>
        <p:nvSpPr>
          <p:cNvPr id="4" name="Footer Placeholder 3"/>
          <p:cNvSpPr>
            <a:spLocks noGrp="1"/>
          </p:cNvSpPr>
          <p:nvPr>
            <p:ph type="ftr" sz="quarter" idx="11"/>
          </p:nvPr>
        </p:nvSpPr>
        <p:spPr/>
        <p:txBody>
          <a:bodyPr/>
          <a:lstStyle/>
          <a:p>
            <a:r>
              <a:rPr lang="da-DK"/>
              <a:t>Kristunas et al. SCT 2020</a:t>
            </a:r>
            <a:endParaRPr lang="en-GB"/>
          </a:p>
        </p:txBody>
      </p:sp>
      <p:sp>
        <p:nvSpPr>
          <p:cNvPr id="5" name="Slide Number Placeholder 4"/>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340899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A120A-A451-4479-BED8-E2CC0AF6C562}" type="datetime1">
              <a:rPr lang="en-GB" smtClean="0"/>
              <a:t>18/08/2020</a:t>
            </a:fld>
            <a:endParaRPr lang="en-GB"/>
          </a:p>
        </p:txBody>
      </p:sp>
      <p:sp>
        <p:nvSpPr>
          <p:cNvPr id="3" name="Footer Placeholder 2"/>
          <p:cNvSpPr>
            <a:spLocks noGrp="1"/>
          </p:cNvSpPr>
          <p:nvPr>
            <p:ph type="ftr" sz="quarter" idx="11"/>
          </p:nvPr>
        </p:nvSpPr>
        <p:spPr/>
        <p:txBody>
          <a:bodyPr/>
          <a:lstStyle/>
          <a:p>
            <a:r>
              <a:rPr lang="da-DK"/>
              <a:t>Kristunas et al. SCT 2020</a:t>
            </a:r>
            <a:endParaRPr lang="en-GB"/>
          </a:p>
        </p:txBody>
      </p:sp>
      <p:sp>
        <p:nvSpPr>
          <p:cNvPr id="4" name="Slide Number Placeholder 3"/>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225427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30EAD2-EF6A-49C2-8366-FC213892E372}" type="datetime1">
              <a:rPr lang="en-GB" smtClean="0"/>
              <a:t>18/08/2020</a:t>
            </a:fld>
            <a:endParaRPr lang="en-GB"/>
          </a:p>
        </p:txBody>
      </p:sp>
      <p:sp>
        <p:nvSpPr>
          <p:cNvPr id="6" name="Footer Placeholder 5"/>
          <p:cNvSpPr>
            <a:spLocks noGrp="1"/>
          </p:cNvSpPr>
          <p:nvPr>
            <p:ph type="ftr" sz="quarter" idx="11"/>
          </p:nvPr>
        </p:nvSpPr>
        <p:spPr/>
        <p:txBody>
          <a:bodyPr/>
          <a:lstStyle/>
          <a:p>
            <a:r>
              <a:rPr lang="da-DK"/>
              <a:t>Kristunas et al. SCT 2020</a:t>
            </a:r>
            <a:endParaRPr lang="en-GB"/>
          </a:p>
        </p:txBody>
      </p:sp>
      <p:sp>
        <p:nvSpPr>
          <p:cNvPr id="7" name="Slide Number Placeholder 6"/>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1712496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DCFD2EF-424B-45B6-B842-3B9247561F66}" type="datetime1">
              <a:rPr lang="en-GB" smtClean="0"/>
              <a:t>18/08/2020</a:t>
            </a:fld>
            <a:endParaRPr lang="en-GB"/>
          </a:p>
        </p:txBody>
      </p:sp>
      <p:sp>
        <p:nvSpPr>
          <p:cNvPr id="6" name="Footer Placeholder 5"/>
          <p:cNvSpPr>
            <a:spLocks noGrp="1"/>
          </p:cNvSpPr>
          <p:nvPr>
            <p:ph type="ftr" sz="quarter" idx="11"/>
          </p:nvPr>
        </p:nvSpPr>
        <p:spPr/>
        <p:txBody>
          <a:bodyPr/>
          <a:lstStyle/>
          <a:p>
            <a:r>
              <a:rPr lang="da-DK"/>
              <a:t>Kristunas et al. SCT 2020</a:t>
            </a:r>
            <a:endParaRPr lang="en-GB"/>
          </a:p>
        </p:txBody>
      </p:sp>
      <p:sp>
        <p:nvSpPr>
          <p:cNvPr id="7" name="Slide Number Placeholder 6"/>
          <p:cNvSpPr>
            <a:spLocks noGrp="1"/>
          </p:cNvSpPr>
          <p:nvPr>
            <p:ph type="sldNum" sz="quarter" idx="12"/>
          </p:nvPr>
        </p:nvSpPr>
        <p:spPr/>
        <p:txBody>
          <a:bodyPr/>
          <a:lstStyle/>
          <a:p>
            <a:fld id="{5E24BE7E-D4B1-4ED5-8AC1-276086C304C3}" type="slidenum">
              <a:rPr lang="en-GB" smtClean="0"/>
              <a:t>‹#›</a:t>
            </a:fld>
            <a:endParaRPr lang="en-GB"/>
          </a:p>
        </p:txBody>
      </p:sp>
    </p:spTree>
    <p:extLst>
      <p:ext uri="{BB962C8B-B14F-4D97-AF65-F5344CB8AC3E}">
        <p14:creationId xmlns:p14="http://schemas.microsoft.com/office/powerpoint/2010/main" val="3096410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5DFD5F-D320-42AC-84E9-0EE26BB8A8F4}" type="datetime1">
              <a:rPr lang="en-GB" smtClean="0"/>
              <a:t>18/08/2020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a-DK"/>
              <a:t>Kristunas et al. SCT 2020</a:t>
            </a:r>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E24BE7E-D4B1-4ED5-8AC1-276086C304C3}" type="slidenum">
              <a:rPr lang="en-GB" smtClean="0"/>
              <a:t>‹#›</a:t>
            </a:fld>
            <a:endParaRPr lang="en-GB"/>
          </a:p>
        </p:txBody>
      </p:sp>
    </p:spTree>
    <p:extLst>
      <p:ext uri="{BB962C8B-B14F-4D97-AF65-F5344CB8AC3E}">
        <p14:creationId xmlns:p14="http://schemas.microsoft.com/office/powerpoint/2010/main" val="265267883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6942" y="2404534"/>
            <a:ext cx="8747061" cy="1646302"/>
          </a:xfrm>
        </p:spPr>
        <p:txBody>
          <a:bodyPr/>
          <a:lstStyle/>
          <a:p>
            <a:r>
              <a:rPr lang="en-GB" sz="3400" dirty="0"/>
              <a:t>An evaluation of the use of covariate constrained randomisation for stepped-wedge cluster randomised trials</a:t>
            </a:r>
          </a:p>
        </p:txBody>
      </p:sp>
      <p:sp>
        <p:nvSpPr>
          <p:cNvPr id="3" name="Subtitle 2"/>
          <p:cNvSpPr>
            <a:spLocks noGrp="1"/>
          </p:cNvSpPr>
          <p:nvPr>
            <p:ph type="subTitle" idx="1"/>
          </p:nvPr>
        </p:nvSpPr>
        <p:spPr/>
        <p:txBody>
          <a:bodyPr/>
          <a:lstStyle/>
          <a:p>
            <a:r>
              <a:rPr lang="en-GB" dirty="0"/>
              <a:t>Caroline Kristunas, Laura Gray, Fan Li, Karla Hemming</a:t>
            </a:r>
          </a:p>
        </p:txBody>
      </p:sp>
      <p:sp>
        <p:nvSpPr>
          <p:cNvPr id="4"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500256"/>
      </p:ext>
    </p:extLst>
  </p:cSld>
  <p:clrMapOvr>
    <a:masterClrMapping/>
  </p:clrMapOvr>
  <mc:AlternateContent xmlns:mc="http://schemas.openxmlformats.org/markup-compatibility/2006" xmlns:p14="http://schemas.microsoft.com/office/powerpoint/2010/main">
    <mc:Choice Requires="p14">
      <p:transition spd="slow" p14:dur="2000" advTm="9665"/>
    </mc:Choice>
    <mc:Fallback xmlns="">
      <p:transition spd="slow" advTm="9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lstStyle/>
          <a:p>
            <a:r>
              <a:rPr lang="en-GB" dirty="0"/>
              <a:t>Unlike for parallel CRTs, it was not necessary to adjust the analysis of SW-CRTs for all of the covariates that were balanced in the randomisation in order to maintain the type I error rate.</a:t>
            </a:r>
          </a:p>
          <a:p>
            <a:r>
              <a:rPr lang="en-GB" dirty="0"/>
              <a:t>However, when the ICC and candidate set size were small CCR provided a small improvement in power over SR.</a:t>
            </a:r>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138843"/>
      </p:ext>
    </p:extLst>
  </p:cSld>
  <p:clrMapOvr>
    <a:masterClrMapping/>
  </p:clrMapOvr>
  <mc:AlternateContent xmlns:mc="http://schemas.openxmlformats.org/markup-compatibility/2006" xmlns:p14="http://schemas.microsoft.com/office/powerpoint/2010/main">
    <mc:Choice Requires="p14">
      <p:transition spd="slow" p14:dur="2000" advTm="33520"/>
    </mc:Choice>
    <mc:Fallback xmlns="">
      <p:transition spd="slow" advTm="3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Limitations</a:t>
            </a:r>
          </a:p>
        </p:txBody>
      </p:sp>
      <p:sp>
        <p:nvSpPr>
          <p:cNvPr id="3" name="Content Placeholder 2"/>
          <p:cNvSpPr>
            <a:spLocks noGrp="1"/>
          </p:cNvSpPr>
          <p:nvPr>
            <p:ph idx="1"/>
          </p:nvPr>
        </p:nvSpPr>
        <p:spPr/>
        <p:txBody>
          <a:bodyPr/>
          <a:lstStyle/>
          <a:p>
            <a:r>
              <a:rPr lang="en-GB" dirty="0"/>
              <a:t>The average power investigated here is unable to demonstrate the potential benefit of CCR, in removing the possibility of selecting those schemes with the worst balance and poor power, which may be selected under SR.</a:t>
            </a:r>
          </a:p>
          <a:p>
            <a:r>
              <a:rPr lang="en-GB" dirty="0"/>
              <a:t>The small sample correction used here may not perform well for SW-CRTs, or when the analysis is adjusted for covariates.</a:t>
            </a:r>
          </a:p>
          <a:p>
            <a:endParaRPr lang="en-GB" dirty="0"/>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104832"/>
      </p:ext>
    </p:extLst>
  </p:cSld>
  <p:clrMapOvr>
    <a:masterClrMapping/>
  </p:clrMapOvr>
  <mc:AlternateContent xmlns:mc="http://schemas.openxmlformats.org/markup-compatibility/2006" xmlns:p14="http://schemas.microsoft.com/office/powerpoint/2010/main">
    <mc:Choice Requires="p14">
      <p:transition spd="slow" p14:dur="2000" advTm="81189"/>
    </mc:Choice>
    <mc:Fallback xmlns="">
      <p:transition spd="slow" advTm="81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Thank you</a:t>
            </a:r>
          </a:p>
        </p:txBody>
      </p:sp>
      <p:sp>
        <p:nvSpPr>
          <p:cNvPr id="8" name="Subtitle 7"/>
          <p:cNvSpPr>
            <a:spLocks noGrp="1"/>
          </p:cNvSpPr>
          <p:nvPr>
            <p:ph type="subTitle" idx="1"/>
          </p:nvPr>
        </p:nvSpPr>
        <p:spPr/>
        <p:txBody>
          <a:bodyPr/>
          <a:lstStyle/>
          <a:p>
            <a:endParaRPr lang="en-GB"/>
          </a:p>
        </p:txBody>
      </p:sp>
      <p:sp>
        <p:nvSpPr>
          <p:cNvPr id="5" name="Footer Placeholder 3"/>
          <p:cNvSpPr>
            <a:spLocks noGrp="1"/>
          </p:cNvSpPr>
          <p:nvPr>
            <p:ph type="ftr" sz="quarter" idx="11"/>
          </p:nvPr>
        </p:nvSpPr>
        <p:spPr/>
        <p:txBody>
          <a:bodyPr/>
          <a:lstStyle/>
          <a:p>
            <a:r>
              <a:rPr lang="da-DK" dirty="0">
                <a:solidFill>
                  <a:schemeClr val="bg1"/>
                </a:solidFill>
              </a:rPr>
              <a:t>Kristunas et al. SCT 2020</a:t>
            </a:r>
            <a:endParaRPr lang="en-GB"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378" y="6101123"/>
            <a:ext cx="2312186" cy="475048"/>
          </a:xfrm>
          <a:prstGeom prst="rect">
            <a:avLst/>
          </a:prstGeom>
        </p:spPr>
      </p:pic>
      <p:sp>
        <p:nvSpPr>
          <p:cNvPr id="9" name="Footer Placeholder 3"/>
          <p:cNvSpPr txBox="1">
            <a:spLocks/>
          </p:cNvSpPr>
          <p:nvPr/>
        </p:nvSpPr>
        <p:spPr>
          <a:xfrm>
            <a:off x="10611748" y="6397823"/>
            <a:ext cx="1523425"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a-DK">
                <a:solidFill>
                  <a:schemeClr val="bg1"/>
                </a:solidFill>
              </a:rPr>
              <a:t>Kristunas et al. SCT 2020</a:t>
            </a:r>
            <a:endParaRPr lang="en-GB"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3847966"/>
      </p:ext>
    </p:extLst>
  </p:cSld>
  <p:clrMapOvr>
    <a:masterClrMapping/>
  </p:clrMapOvr>
  <mc:AlternateContent xmlns:mc="http://schemas.openxmlformats.org/markup-compatibility/2006" xmlns:p14="http://schemas.microsoft.com/office/powerpoint/2010/main">
    <mc:Choice Requires="p14">
      <p:transition spd="slow" p14:dur="2000" advTm="2697"/>
    </mc:Choice>
    <mc:Fallback xmlns="">
      <p:transition spd="slow" advTm="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lstStyle/>
          <a:p>
            <a:r>
              <a:rPr lang="en-GB" dirty="0"/>
              <a:t>Stepped-wedge cluster randomised trials (SW-CRTs) often only randomise a small number of clusters.</a:t>
            </a:r>
          </a:p>
          <a:p>
            <a:r>
              <a:rPr lang="en-GB" dirty="0"/>
              <a:t>Simple randomisation (SR) may struggle to balance cluster-level prognostic factors across intervention and control conditions.</a:t>
            </a:r>
          </a:p>
          <a:p>
            <a:r>
              <a:rPr lang="en-GB" dirty="0"/>
              <a:t>The benefits of covariate constrained randomisation (CCR) for parallel CRTs has been investigated and may be beneficial for SW-CRTs.</a:t>
            </a:r>
          </a:p>
          <a:p>
            <a:endParaRPr lang="en-GB" dirty="0"/>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8824209"/>
      </p:ext>
    </p:extLst>
  </p:cSld>
  <p:clrMapOvr>
    <a:masterClrMapping/>
  </p:clrMapOvr>
  <mc:AlternateContent xmlns:mc="http://schemas.openxmlformats.org/markup-compatibility/2006" xmlns:p14="http://schemas.microsoft.com/office/powerpoint/2010/main">
    <mc:Choice Requires="p14">
      <p:transition spd="slow" p14:dur="2000" advTm="69297"/>
    </mc:Choice>
    <mc:Fallback xmlns="">
      <p:transition spd="slow" advTm="6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Objectives</a:t>
            </a:r>
          </a:p>
        </p:txBody>
      </p:sp>
      <p:sp>
        <p:nvSpPr>
          <p:cNvPr id="3" name="Content Placeholder 2"/>
          <p:cNvSpPr>
            <a:spLocks noGrp="1"/>
          </p:cNvSpPr>
          <p:nvPr>
            <p:ph idx="1"/>
          </p:nvPr>
        </p:nvSpPr>
        <p:spPr/>
        <p:txBody>
          <a:bodyPr/>
          <a:lstStyle/>
          <a:p>
            <a:pPr marL="0" indent="0">
              <a:buNone/>
            </a:pPr>
            <a:r>
              <a:rPr lang="en-GB" dirty="0"/>
              <a:t>Use simulation to extend the work conducted by Li et al. for parallel CRTs to SW-CRTs by:</a:t>
            </a:r>
          </a:p>
          <a:p>
            <a:r>
              <a:rPr lang="en-GB" dirty="0"/>
              <a:t>Comparing the power and maintenance of the type I error rate for CCR to SR</a:t>
            </a:r>
          </a:p>
          <a:p>
            <a:pPr>
              <a:buFont typeface="+mj-lt"/>
              <a:buAutoNum type="arabicPeriod"/>
            </a:pPr>
            <a:r>
              <a:rPr lang="en-GB" dirty="0"/>
              <a:t>Under different SW-CRT designs (different number of sequences and number of clusters randomised to each sequence)</a:t>
            </a:r>
          </a:p>
          <a:p>
            <a:pPr>
              <a:buFont typeface="+mj-lt"/>
              <a:buAutoNum type="arabicPeriod"/>
            </a:pPr>
            <a:r>
              <a:rPr lang="en-GB" dirty="0"/>
              <a:t>Under different values of the </a:t>
            </a:r>
            <a:r>
              <a:rPr lang="en-GB" dirty="0" err="1"/>
              <a:t>intracluster</a:t>
            </a:r>
            <a:r>
              <a:rPr lang="en-GB" dirty="0"/>
              <a:t> correlation coefficient (ICC)</a:t>
            </a:r>
          </a:p>
          <a:p>
            <a:pPr>
              <a:buFont typeface="+mj-lt"/>
              <a:buAutoNum type="arabicPeriod"/>
            </a:pPr>
            <a:r>
              <a:rPr lang="en-GB" dirty="0"/>
              <a:t>As the candidate set size for the CCR is changed </a:t>
            </a:r>
          </a:p>
          <a:p>
            <a:pPr>
              <a:buFont typeface="+mj-lt"/>
              <a:buAutoNum type="arabicPeriod"/>
            </a:pPr>
            <a:r>
              <a:rPr lang="en-GB" dirty="0"/>
              <a:t>Under an adjusted and unadjusted analysis model</a:t>
            </a:r>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sp>
        <p:nvSpPr>
          <p:cNvPr id="6" name="Rectangle 5"/>
          <p:cNvSpPr/>
          <p:nvPr/>
        </p:nvSpPr>
        <p:spPr>
          <a:xfrm>
            <a:off x="560522" y="6485691"/>
            <a:ext cx="8211519" cy="369332"/>
          </a:xfrm>
          <a:prstGeom prst="rect">
            <a:avLst/>
          </a:prstGeom>
        </p:spPr>
        <p:txBody>
          <a:bodyPr wrap="square">
            <a:spAutoFit/>
          </a:bodyPr>
          <a:lstStyle/>
          <a:p>
            <a:r>
              <a:rPr lang="en-GB" sz="900" dirty="0"/>
              <a:t>Li F, </a:t>
            </a:r>
            <a:r>
              <a:rPr lang="en-GB" sz="900" dirty="0" err="1"/>
              <a:t>Lokhnygina</a:t>
            </a:r>
            <a:r>
              <a:rPr lang="en-GB" sz="900" dirty="0"/>
              <a:t> Y, Murray DM, </a:t>
            </a:r>
            <a:r>
              <a:rPr lang="en-GB" sz="900" dirty="0" err="1"/>
              <a:t>Heagerty</a:t>
            </a:r>
            <a:r>
              <a:rPr lang="en-GB" sz="900" dirty="0"/>
              <a:t> PJ, DeLong ER. An evaluation of constrained randomization for the design and analysis of group-randomized trials. Statistics in medicine. 2016 May 10;35(10):1565-79.</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2258154"/>
      </p:ext>
    </p:extLst>
  </p:cSld>
  <p:clrMapOvr>
    <a:masterClrMapping/>
  </p:clrMapOvr>
  <mc:AlternateContent xmlns:mc="http://schemas.openxmlformats.org/markup-compatibility/2006" xmlns:p14="http://schemas.microsoft.com/office/powerpoint/2010/main">
    <mc:Choice Requires="p14">
      <p:transition spd="slow" p14:dur="2000" advTm="42271"/>
    </mc:Choice>
    <mc:Fallback xmlns="">
      <p:transition spd="slow" advTm="4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 </a:t>
            </a:r>
            <a:r>
              <a:rPr lang="en-GB" sz="2800" dirty="0"/>
              <a:t>data generation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7334" y="1505172"/>
                <a:ext cx="8596668" cy="3880773"/>
              </a:xfrm>
            </p:spPr>
            <p:txBody>
              <a:bodyPr/>
              <a:lstStyle/>
              <a:p>
                <a:r>
                  <a:rPr lang="en-GB" dirty="0"/>
                  <a:t>Data were generated from the following linear mixed effects model:</a:t>
                </a:r>
              </a:p>
              <a:p>
                <a:endParaRPr lang="en-GB" dirty="0"/>
              </a:p>
              <a:p>
                <a:endParaRPr lang="en-GB" dirty="0"/>
              </a:p>
              <a:p>
                <a:pPr marL="0" indent="0">
                  <a:buNone/>
                </a:pPr>
                <a:r>
                  <a:rPr lang="en-GB" sz="1400" dirty="0"/>
                  <a:t>For an SW-CRT with </a:t>
                </a:r>
                <a:r>
                  <a:rPr lang="en-GB" sz="1400" i="1" dirty="0"/>
                  <a:t>K</a:t>
                </a:r>
                <a:r>
                  <a:rPr lang="en-GB" sz="1400" dirty="0"/>
                  <a:t> clusters, randomised to </a:t>
                </a:r>
                <a:r>
                  <a:rPr lang="en-GB" sz="1400" i="1" dirty="0"/>
                  <a:t>T</a:t>
                </a:r>
                <a:r>
                  <a:rPr lang="en-GB" sz="1400" dirty="0"/>
                  <a:t>-1 sequences, with a cluster-period size </a:t>
                </a:r>
                <a:r>
                  <a:rPr lang="en-GB" sz="1400" i="1" dirty="0"/>
                  <a:t>m</a:t>
                </a:r>
                <a:r>
                  <a:rPr lang="en-GB" sz="1400" dirty="0"/>
                  <a:t>. </a:t>
                </a:r>
                <a14:m>
                  <m:oMath xmlns:m="http://schemas.openxmlformats.org/officeDocument/2006/math">
                    <m:sSubSup>
                      <m:sSubSupPr>
                        <m:ctrlPr>
                          <a:rPr lang="en-GB" sz="1400" i="1" smtClean="0">
                            <a:latin typeface="Cambria Math" panose="02040503050406030204" pitchFamily="18" charset="0"/>
                          </a:rPr>
                        </m:ctrlPr>
                      </m:sSubSupPr>
                      <m:e>
                        <m:r>
                          <a:rPr lang="en-GB" sz="1400" b="0" i="1" smtClean="0">
                            <a:latin typeface="Cambria Math" panose="02040503050406030204" pitchFamily="18" charset="0"/>
                          </a:rPr>
                          <m:t>𝑧</m:t>
                        </m:r>
                      </m:e>
                      <m:sub>
                        <m:r>
                          <a:rPr lang="en-GB" sz="1400" b="0" i="1" smtClean="0">
                            <a:latin typeface="Cambria Math" panose="02040503050406030204" pitchFamily="18" charset="0"/>
                          </a:rPr>
                          <m:t>𝑖</m:t>
                        </m:r>
                      </m:sub>
                      <m:sup>
                        <m:r>
                          <a:rPr lang="en-GB" sz="1400" b="0" i="1" smtClean="0">
                            <a:latin typeface="Cambria Math" panose="02040503050406030204" pitchFamily="18" charset="0"/>
                          </a:rPr>
                          <m:t>𝑇</m:t>
                        </m:r>
                      </m:sup>
                    </m:sSubSup>
                    <m:r>
                      <a:rPr lang="en-GB" sz="140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𝐵𝑒𝑟𝑛𝑜𝑢𝑙𝑙𝑖</m:t>
                    </m:r>
                    <m:r>
                      <a:rPr lang="en-GB" sz="1400" b="0" i="1" smtClean="0">
                        <a:latin typeface="Cambria Math" panose="02040503050406030204" pitchFamily="18" charset="0"/>
                        <a:ea typeface="Cambria Math" panose="02040503050406030204" pitchFamily="18" charset="0"/>
                      </a:rPr>
                      <m:t>(0.3)</m:t>
                    </m:r>
                  </m:oMath>
                </a14:m>
                <a:r>
                  <a:rPr lang="en-GB" sz="1400" dirty="0"/>
                  <a:t> were four binary cluster-level covariates, with coefficient vector </a:t>
                </a:r>
                <a14:m>
                  <m:oMath xmlns:m="http://schemas.openxmlformats.org/officeDocument/2006/math">
                    <m:r>
                      <a:rPr lang="en-GB" sz="1400" i="1" smtClean="0">
                        <a:latin typeface="Cambria Math" panose="02040503050406030204" pitchFamily="18" charset="0"/>
                        <a:ea typeface="Cambria Math" panose="02040503050406030204" pitchFamily="18" charset="0"/>
                      </a:rPr>
                      <m:t>𝛾</m:t>
                    </m:r>
                    <m:r>
                      <a:rPr lang="en-GB" sz="1400" b="0" i="1" smtClean="0">
                        <a:latin typeface="Cambria Math" panose="02040503050406030204" pitchFamily="18" charset="0"/>
                        <a:ea typeface="Cambria Math" panose="02040503050406030204" pitchFamily="18" charset="0"/>
                      </a:rPr>
                      <m:t>=</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2</m:t>
                        </m:r>
                      </m:e>
                      <m:sub>
                        <m:r>
                          <a:rPr lang="en-GB" sz="1400" b="0" i="1" smtClean="0">
                            <a:latin typeface="Cambria Math" panose="02040503050406030204" pitchFamily="18" charset="0"/>
                            <a:ea typeface="Cambria Math" panose="02040503050406030204" pitchFamily="18" charset="0"/>
                          </a:rPr>
                          <m:t>4×1</m:t>
                        </m:r>
                      </m:sub>
                    </m:sSub>
                  </m:oMath>
                </a14:m>
                <a:r>
                  <a:rPr lang="en-GB" sz="1400" dirty="0"/>
                  <a:t>, </a:t>
                </a:r>
                <a14:m>
                  <m:oMath xmlns:m="http://schemas.openxmlformats.org/officeDocument/2006/math">
                    <m:r>
                      <a:rPr lang="en-GB" sz="1400" i="1" smtClean="0">
                        <a:latin typeface="Cambria Math" panose="02040503050406030204" pitchFamily="18" charset="0"/>
                        <a:ea typeface="Cambria Math" panose="02040503050406030204" pitchFamily="18" charset="0"/>
                      </a:rPr>
                      <m:t>𝜃</m:t>
                    </m:r>
                  </m:oMath>
                </a14:m>
                <a:r>
                  <a:rPr lang="en-GB" sz="1400" dirty="0"/>
                  <a:t> the treatment effect fixed at 0 to assess the type I error rate and 0.31 (</a:t>
                </a:r>
                <a:r>
                  <a:rPr lang="en-GB" sz="1400" dirty="0" err="1"/>
                  <a:t>sd</a:t>
                </a:r>
                <a:r>
                  <a:rPr lang="en-GB" sz="1400" dirty="0"/>
                  <a:t> 2) to assess power, </a:t>
                </a:r>
                <a14:m>
                  <m:oMath xmlns:m="http://schemas.openxmlformats.org/officeDocument/2006/math">
                    <m:sSub>
                      <m:sSubPr>
                        <m:ctrlPr>
                          <a:rPr lang="en-GB" sz="1400" i="1" smtClean="0">
                            <a:latin typeface="Cambria Math" panose="02040503050406030204" pitchFamily="18" charset="0"/>
                          </a:rPr>
                        </m:ctrlPr>
                      </m:sSubPr>
                      <m:e>
                        <m:r>
                          <a:rPr lang="en-GB" sz="1400" b="0" i="1" smtClean="0">
                            <a:latin typeface="Cambria Math" panose="02040503050406030204" pitchFamily="18" charset="0"/>
                          </a:rPr>
                          <m:t>𝑋</m:t>
                        </m:r>
                      </m:e>
                      <m:sub>
                        <m:r>
                          <a:rPr lang="en-GB" sz="1400" b="0" i="1" smtClean="0">
                            <a:latin typeface="Cambria Math" panose="02040503050406030204" pitchFamily="18" charset="0"/>
                          </a:rPr>
                          <m:t>𝑖𝑗</m:t>
                        </m:r>
                      </m:sub>
                    </m:sSub>
                  </m:oMath>
                </a14:m>
                <a:r>
                  <a:rPr lang="en-GB" sz="1400" dirty="0"/>
                  <a:t> the treatment indicator for the </a:t>
                </a:r>
                <a14:m>
                  <m:oMath xmlns:m="http://schemas.openxmlformats.org/officeDocument/2006/math">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𝑖</m:t>
                        </m:r>
                      </m:e>
                      <m:sup>
                        <m:r>
                          <a:rPr lang="en-GB" sz="1400" b="0" i="1" smtClean="0">
                            <a:latin typeface="Cambria Math" panose="02040503050406030204" pitchFamily="18" charset="0"/>
                          </a:rPr>
                          <m:t>𝑡h</m:t>
                        </m:r>
                      </m:sup>
                    </m:sSup>
                  </m:oMath>
                </a14:m>
                <a:r>
                  <a:rPr lang="en-GB" sz="1400" dirty="0"/>
                  <a:t> cluster in the </a:t>
                </a:r>
                <a14:m>
                  <m:oMath xmlns:m="http://schemas.openxmlformats.org/officeDocument/2006/math">
                    <m:sSup>
                      <m:sSupPr>
                        <m:ctrlPr>
                          <a:rPr lang="en-GB" sz="1400" i="1" smtClean="0">
                            <a:latin typeface="Cambria Math" panose="02040503050406030204" pitchFamily="18" charset="0"/>
                          </a:rPr>
                        </m:ctrlPr>
                      </m:sSupPr>
                      <m:e>
                        <m:r>
                          <a:rPr lang="en-GB" sz="1400" b="0" i="1" smtClean="0">
                            <a:latin typeface="Cambria Math" panose="02040503050406030204" pitchFamily="18" charset="0"/>
                          </a:rPr>
                          <m:t>𝑗</m:t>
                        </m:r>
                      </m:e>
                      <m:sup>
                        <m:r>
                          <a:rPr lang="en-GB" sz="1400" b="0" i="1" smtClean="0">
                            <a:latin typeface="Cambria Math" panose="02040503050406030204" pitchFamily="18" charset="0"/>
                          </a:rPr>
                          <m:t>𝑡h</m:t>
                        </m:r>
                      </m:sup>
                    </m:sSup>
                  </m:oMath>
                </a14:m>
                <a:r>
                  <a:rPr lang="en-GB" sz="1400" dirty="0"/>
                  <a:t> period, </a:t>
                </a:r>
                <a14:m>
                  <m:oMath xmlns:m="http://schemas.openxmlformats.org/officeDocument/2006/math">
                    <m:sSub>
                      <m:sSubPr>
                        <m:ctrlPr>
                          <a:rPr lang="en-GB" sz="1400" i="1" smtClean="0">
                            <a:latin typeface="Cambria Math" panose="02040503050406030204" pitchFamily="18" charset="0"/>
                          </a:rPr>
                        </m:ctrlPr>
                      </m:sSubPr>
                      <m:e>
                        <m:r>
                          <a:rPr lang="en-GB" sz="1400" i="1" smtClean="0">
                            <a:latin typeface="Cambria Math" panose="02040503050406030204" pitchFamily="18" charset="0"/>
                            <a:ea typeface="Cambria Math" panose="02040503050406030204" pitchFamily="18" charset="0"/>
                          </a:rPr>
                          <m:t>𝛼</m:t>
                        </m:r>
                      </m:e>
                      <m:sub>
                        <m:r>
                          <a:rPr lang="en-GB" sz="1400" b="0" i="1" smtClean="0">
                            <a:latin typeface="Cambria Math" panose="02040503050406030204" pitchFamily="18" charset="0"/>
                          </a:rPr>
                          <m:t>𝑖</m:t>
                        </m:r>
                      </m:sub>
                    </m:sSub>
                    <m:r>
                      <a:rPr lang="en-GB" sz="140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𝑁</m:t>
                    </m:r>
                    <m:r>
                      <a:rPr lang="en-GB" sz="1400" b="0" i="1" smtClean="0">
                        <a:latin typeface="Cambria Math" panose="02040503050406030204" pitchFamily="18" charset="0"/>
                        <a:ea typeface="Cambria Math" panose="02040503050406030204" pitchFamily="18" charset="0"/>
                      </a:rPr>
                      <m:t>(0,</m:t>
                    </m:r>
                    <m:sSubSup>
                      <m:sSubSupPr>
                        <m:ctrlPr>
                          <a:rPr lang="en-GB" sz="1400" b="0" i="1" smtClean="0">
                            <a:latin typeface="Cambria Math" panose="02040503050406030204" pitchFamily="18" charset="0"/>
                            <a:ea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𝜎</m:t>
                        </m:r>
                      </m:e>
                      <m:sub>
                        <m:r>
                          <a:rPr lang="en-GB" sz="1400" b="0" i="1" smtClean="0">
                            <a:latin typeface="Cambria Math" panose="02040503050406030204" pitchFamily="18" charset="0"/>
                            <a:ea typeface="Cambria Math" panose="02040503050406030204" pitchFamily="18" charset="0"/>
                          </a:rPr>
                          <m:t>𝑏</m:t>
                        </m:r>
                      </m:sub>
                      <m:sup>
                        <m:r>
                          <a:rPr lang="en-GB" sz="1400" b="0" i="1" smtClean="0">
                            <a:latin typeface="Cambria Math" panose="02040503050406030204" pitchFamily="18" charset="0"/>
                            <a:ea typeface="Cambria Math" panose="02040503050406030204" pitchFamily="18" charset="0"/>
                          </a:rPr>
                          <m:t>2</m:t>
                        </m:r>
                      </m:sup>
                    </m:sSubSup>
                    <m:r>
                      <a:rPr lang="en-GB" sz="1400" b="0" i="1" smtClean="0">
                        <a:latin typeface="Cambria Math" panose="02040503050406030204" pitchFamily="18" charset="0"/>
                        <a:ea typeface="Cambria Math" panose="02040503050406030204" pitchFamily="18" charset="0"/>
                      </a:rPr>
                      <m:t>)</m:t>
                    </m:r>
                  </m:oMath>
                </a14:m>
                <a:r>
                  <a:rPr lang="en-GB" sz="1400" dirty="0"/>
                  <a:t> the random cluster effects, </a:t>
                </a:r>
                <a14:m>
                  <m:oMath xmlns:m="http://schemas.openxmlformats.org/officeDocument/2006/math">
                    <m:sSub>
                      <m:sSubPr>
                        <m:ctrlPr>
                          <a:rPr lang="en-GB" sz="1400" i="1" smtClean="0">
                            <a:latin typeface="Cambria Math" panose="02040503050406030204" pitchFamily="18" charset="0"/>
                          </a:rPr>
                        </m:ctrlPr>
                      </m:sSubPr>
                      <m:e>
                        <m:r>
                          <a:rPr lang="en-GB" sz="1400" i="1" smtClean="0">
                            <a:latin typeface="Cambria Math" panose="02040503050406030204" pitchFamily="18" charset="0"/>
                            <a:ea typeface="Cambria Math" panose="02040503050406030204" pitchFamily="18" charset="0"/>
                          </a:rPr>
                          <m:t>𝛽</m:t>
                        </m:r>
                      </m:e>
                      <m:sub>
                        <m:r>
                          <a:rPr lang="en-GB" sz="1400" b="0" i="1" smtClean="0">
                            <a:latin typeface="Cambria Math" panose="02040503050406030204" pitchFamily="18" charset="0"/>
                          </a:rPr>
                          <m:t>𝑗</m:t>
                        </m:r>
                      </m:sub>
                    </m:sSub>
                    <m:r>
                      <a:rPr lang="en-GB" sz="1400" b="0" i="1" smtClean="0">
                        <a:latin typeface="Cambria Math" panose="02040503050406030204" pitchFamily="18" charset="0"/>
                      </a:rPr>
                      <m:t>=0</m:t>
                    </m:r>
                  </m:oMath>
                </a14:m>
                <a:r>
                  <a:rPr lang="en-GB" sz="1400" dirty="0"/>
                  <a:t> the fixed time effect, </a:t>
                </a:r>
                <a14:m>
                  <m:oMath xmlns:m="http://schemas.openxmlformats.org/officeDocument/2006/math">
                    <m:sSub>
                      <m:sSubPr>
                        <m:ctrlPr>
                          <a:rPr lang="en-GB" sz="1400" i="1" smtClean="0">
                            <a:latin typeface="Cambria Math" panose="02040503050406030204" pitchFamily="18" charset="0"/>
                          </a:rPr>
                        </m:ctrlPr>
                      </m:sSubPr>
                      <m:e>
                        <m:r>
                          <a:rPr lang="en-GB" sz="1400" i="1" smtClean="0">
                            <a:latin typeface="Cambria Math" panose="02040503050406030204" pitchFamily="18" charset="0"/>
                            <a:ea typeface="Cambria Math" panose="02040503050406030204" pitchFamily="18" charset="0"/>
                          </a:rPr>
                          <m:t>𝜖</m:t>
                        </m:r>
                      </m:e>
                      <m:sub>
                        <m:r>
                          <a:rPr lang="en-GB" sz="1400" b="0" i="1" smtClean="0">
                            <a:latin typeface="Cambria Math" panose="02040503050406030204" pitchFamily="18" charset="0"/>
                          </a:rPr>
                          <m:t>𝑖𝑗𝑘</m:t>
                        </m:r>
                      </m:sub>
                    </m:sSub>
                    <m:r>
                      <a:rPr lang="en-GB" sz="140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𝑁</m:t>
                    </m:r>
                    <m:r>
                      <a:rPr lang="en-GB" sz="1400" b="0" i="1" smtClean="0">
                        <a:latin typeface="Cambria Math" panose="02040503050406030204" pitchFamily="18" charset="0"/>
                        <a:ea typeface="Cambria Math" panose="02040503050406030204" pitchFamily="18" charset="0"/>
                      </a:rPr>
                      <m:t>(0,</m:t>
                    </m:r>
                    <m:sSubSup>
                      <m:sSubSupPr>
                        <m:ctrlPr>
                          <a:rPr lang="en-GB" sz="1400" b="0" i="1" smtClean="0">
                            <a:latin typeface="Cambria Math" panose="02040503050406030204" pitchFamily="18" charset="0"/>
                            <a:ea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𝜎</m:t>
                        </m:r>
                      </m:e>
                      <m:sub>
                        <m:r>
                          <a:rPr lang="en-GB" sz="1400" b="0" i="1" smtClean="0">
                            <a:latin typeface="Cambria Math" panose="02040503050406030204" pitchFamily="18" charset="0"/>
                            <a:ea typeface="Cambria Math" panose="02040503050406030204" pitchFamily="18" charset="0"/>
                          </a:rPr>
                          <m:t>𝑒</m:t>
                        </m:r>
                      </m:sub>
                      <m:sup>
                        <m:r>
                          <a:rPr lang="en-GB" sz="1400" b="0" i="1" smtClean="0">
                            <a:latin typeface="Cambria Math" panose="02040503050406030204" pitchFamily="18" charset="0"/>
                            <a:ea typeface="Cambria Math" panose="02040503050406030204" pitchFamily="18" charset="0"/>
                          </a:rPr>
                          <m:t>2</m:t>
                        </m:r>
                      </m:sup>
                    </m:sSubSup>
                    <m:r>
                      <a:rPr lang="en-GB" sz="1400" b="0" i="1" smtClean="0">
                        <a:latin typeface="Cambria Math" panose="02040503050406030204" pitchFamily="18" charset="0"/>
                        <a:ea typeface="Cambria Math" panose="02040503050406030204" pitchFamily="18" charset="0"/>
                      </a:rPr>
                      <m:t>=4)</m:t>
                    </m:r>
                  </m:oMath>
                </a14:m>
                <a:r>
                  <a:rPr lang="en-GB" sz="1400" dirty="0"/>
                  <a:t> the error term. The ICC</a:t>
                </a:r>
                <a14:m>
                  <m:oMath xmlns:m="http://schemas.openxmlformats.org/officeDocument/2006/math">
                    <m:r>
                      <a:rPr lang="en-GB" sz="1400" b="0" i="1" smtClean="0">
                        <a:latin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𝜌</m:t>
                    </m:r>
                    <m:r>
                      <a:rPr lang="en-GB" sz="1400" b="0" i="1" smtClean="0">
                        <a:latin typeface="Cambria Math" panose="02040503050406030204" pitchFamily="18" charset="0"/>
                        <a:ea typeface="Cambria Math" panose="02040503050406030204" pitchFamily="18" charset="0"/>
                      </a:rPr>
                      <m:t>=</m:t>
                    </m:r>
                    <m:f>
                      <m:fPr>
                        <m:ctrlPr>
                          <a:rPr lang="en-GB" sz="1400" b="0" i="1" smtClean="0">
                            <a:latin typeface="Cambria Math" panose="02040503050406030204" pitchFamily="18" charset="0"/>
                            <a:ea typeface="Cambria Math" panose="02040503050406030204" pitchFamily="18" charset="0"/>
                          </a:rPr>
                        </m:ctrlPr>
                      </m:fPr>
                      <m:num>
                        <m:sSubSup>
                          <m:sSubSupPr>
                            <m:ctrlPr>
                              <a:rPr lang="en-GB" sz="1400" b="0" i="1" smtClean="0">
                                <a:latin typeface="Cambria Math" panose="02040503050406030204" pitchFamily="18" charset="0"/>
                                <a:ea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𝜎</m:t>
                            </m:r>
                          </m:e>
                          <m:sub>
                            <m:r>
                              <a:rPr lang="en-GB" sz="1400" b="0" i="1" smtClean="0">
                                <a:latin typeface="Cambria Math" panose="02040503050406030204" pitchFamily="18" charset="0"/>
                                <a:ea typeface="Cambria Math" panose="02040503050406030204" pitchFamily="18" charset="0"/>
                              </a:rPr>
                              <m:t>𝑏</m:t>
                            </m:r>
                          </m:sub>
                          <m:sup>
                            <m:r>
                              <a:rPr lang="en-GB" sz="1400" b="0" i="1" smtClean="0">
                                <a:latin typeface="Cambria Math" panose="02040503050406030204" pitchFamily="18" charset="0"/>
                                <a:ea typeface="Cambria Math" panose="02040503050406030204" pitchFamily="18" charset="0"/>
                              </a:rPr>
                              <m:t>2</m:t>
                            </m:r>
                          </m:sup>
                        </m:sSubSup>
                      </m:num>
                      <m:den>
                        <m:sSubSup>
                          <m:sSubSupPr>
                            <m:ctrlPr>
                              <a:rPr lang="en-GB" sz="1400" b="0" i="1" smtClean="0">
                                <a:latin typeface="Cambria Math" panose="02040503050406030204" pitchFamily="18" charset="0"/>
                                <a:ea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𝜎</m:t>
                            </m:r>
                          </m:e>
                          <m:sub>
                            <m:r>
                              <a:rPr lang="en-GB" sz="1400" b="0" i="1" smtClean="0">
                                <a:latin typeface="Cambria Math" panose="02040503050406030204" pitchFamily="18" charset="0"/>
                                <a:ea typeface="Cambria Math" panose="02040503050406030204" pitchFamily="18" charset="0"/>
                              </a:rPr>
                              <m:t>𝑏</m:t>
                            </m:r>
                          </m:sub>
                          <m:sup>
                            <m:r>
                              <a:rPr lang="en-GB" sz="1400" b="0" i="1" smtClean="0">
                                <a:latin typeface="Cambria Math" panose="02040503050406030204" pitchFamily="18" charset="0"/>
                                <a:ea typeface="Cambria Math" panose="02040503050406030204" pitchFamily="18" charset="0"/>
                              </a:rPr>
                              <m:t>2</m:t>
                            </m:r>
                          </m:sup>
                        </m:sSubSup>
                        <m:r>
                          <a:rPr lang="en-GB" sz="1400" b="0" i="1" smtClean="0">
                            <a:latin typeface="Cambria Math" panose="02040503050406030204" pitchFamily="18" charset="0"/>
                            <a:ea typeface="Cambria Math" panose="02040503050406030204" pitchFamily="18" charset="0"/>
                          </a:rPr>
                          <m:t>+</m:t>
                        </m:r>
                        <m:sSubSup>
                          <m:sSubSupPr>
                            <m:ctrlPr>
                              <a:rPr lang="en-GB" sz="1400" b="0" i="1" smtClean="0">
                                <a:latin typeface="Cambria Math" panose="02040503050406030204" pitchFamily="18" charset="0"/>
                                <a:ea typeface="Cambria Math" panose="02040503050406030204" pitchFamily="18" charset="0"/>
                              </a:rPr>
                            </m:ctrlPr>
                          </m:sSubSupPr>
                          <m:e>
                            <m:r>
                              <a:rPr lang="en-GB" sz="1400" b="0" i="1" smtClean="0">
                                <a:latin typeface="Cambria Math" panose="02040503050406030204" pitchFamily="18" charset="0"/>
                                <a:ea typeface="Cambria Math" panose="02040503050406030204" pitchFamily="18" charset="0"/>
                              </a:rPr>
                              <m:t>𝜎</m:t>
                            </m:r>
                          </m:e>
                          <m:sub>
                            <m:r>
                              <a:rPr lang="en-GB" sz="1400" b="0" i="1" smtClean="0">
                                <a:latin typeface="Cambria Math" panose="02040503050406030204" pitchFamily="18" charset="0"/>
                                <a:ea typeface="Cambria Math" panose="02040503050406030204" pitchFamily="18" charset="0"/>
                              </a:rPr>
                              <m:t>𝑒</m:t>
                            </m:r>
                          </m:sub>
                          <m:sup>
                            <m:r>
                              <a:rPr lang="en-GB" sz="1400" b="0" i="1" smtClean="0">
                                <a:latin typeface="Cambria Math" panose="02040503050406030204" pitchFamily="18" charset="0"/>
                                <a:ea typeface="Cambria Math" panose="02040503050406030204" pitchFamily="18" charset="0"/>
                              </a:rPr>
                              <m:t>2</m:t>
                            </m:r>
                          </m:sup>
                        </m:sSubSup>
                      </m:den>
                    </m:f>
                    <m:r>
                      <a:rPr lang="en-GB" sz="1400" b="0" i="1" smtClean="0">
                        <a:latin typeface="Cambria Math" panose="02040503050406030204" pitchFamily="18" charset="0"/>
                        <a:ea typeface="Cambria Math" panose="02040503050406030204" pitchFamily="18" charset="0"/>
                      </a:rPr>
                      <m:t>=0.01, 0.05, 0.1</m:t>
                    </m:r>
                  </m:oMath>
                </a14:m>
                <a:r>
                  <a:rPr lang="en-GB" sz="1400" dirty="0"/>
                  <a:t>.</a:t>
                </a:r>
              </a:p>
              <a:p>
                <a:r>
                  <a:rPr lang="en-GB" dirty="0"/>
                  <a:t>For the following four SW-CRT designs: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7334" y="1505172"/>
                <a:ext cx="8596668" cy="3880773"/>
              </a:xfrm>
              <a:blipFill>
                <a:blip r:embed="rId4"/>
                <a:stretch>
                  <a:fillRect l="-213" t="-1099"/>
                </a:stretch>
              </a:blipFill>
            </p:spPr>
            <p:txBody>
              <a:bodyPr/>
              <a:lstStyle/>
              <a:p>
                <a:r>
                  <a:rPr lang="en-GB">
                    <a:noFill/>
                  </a:rPr>
                  <a:t> </a:t>
                </a:r>
              </a:p>
            </p:txBody>
          </p:sp>
        </mc:Fallback>
      </mc:AlternateContent>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pic>
        <p:nvPicPr>
          <p:cNvPr id="6" name="Picture 5"/>
          <p:cNvPicPr>
            <a:picLocks noChangeAspect="1"/>
          </p:cNvPicPr>
          <p:nvPr/>
        </p:nvPicPr>
        <p:blipFill>
          <a:blip r:embed="rId5"/>
          <a:stretch>
            <a:fillRect/>
          </a:stretch>
        </p:blipFill>
        <p:spPr>
          <a:xfrm>
            <a:off x="2479970" y="1930400"/>
            <a:ext cx="4385778" cy="649081"/>
          </a:xfrm>
          <a:prstGeom prst="rect">
            <a:avLst/>
          </a:prstGeom>
        </p:spPr>
      </p:pic>
      <p:pic>
        <p:nvPicPr>
          <p:cNvPr id="8" name="Picture 7"/>
          <p:cNvPicPr>
            <a:picLocks noChangeAspect="1"/>
          </p:cNvPicPr>
          <p:nvPr/>
        </p:nvPicPr>
        <p:blipFill rotWithShape="1">
          <a:blip r:embed="rId6"/>
          <a:srcRect t="1003" b="913"/>
          <a:stretch/>
        </p:blipFill>
        <p:spPr>
          <a:xfrm>
            <a:off x="1763639" y="4787257"/>
            <a:ext cx="6207866" cy="149426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9255700"/>
      </p:ext>
    </p:extLst>
  </p:cSld>
  <p:clrMapOvr>
    <a:masterClrMapping/>
  </p:clrMapOvr>
  <mc:AlternateContent xmlns:mc="http://schemas.openxmlformats.org/markup-compatibility/2006" xmlns:p14="http://schemas.microsoft.com/office/powerpoint/2010/main">
    <mc:Choice Requires="p14">
      <p:transition spd="slow" p14:dur="2000" advTm="56276"/>
    </mc:Choice>
    <mc:Fallback xmlns="">
      <p:transition spd="slow" advTm="5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 </a:t>
            </a:r>
            <a:r>
              <a:rPr lang="en-GB" sz="2800" dirty="0"/>
              <a:t>selection of a randomisation scheme</a:t>
            </a:r>
            <a:endParaRPr lang="en-GB" dirty="0"/>
          </a:p>
        </p:txBody>
      </p:sp>
      <p:sp>
        <p:nvSpPr>
          <p:cNvPr id="3" name="Content Placeholder 2"/>
          <p:cNvSpPr>
            <a:spLocks noGrp="1"/>
          </p:cNvSpPr>
          <p:nvPr>
            <p:ph idx="1"/>
          </p:nvPr>
        </p:nvSpPr>
        <p:spPr>
          <a:xfrm>
            <a:off x="677334" y="1533782"/>
            <a:ext cx="8596668" cy="3880773"/>
          </a:xfrm>
        </p:spPr>
        <p:txBody>
          <a:bodyPr>
            <a:normAutofit lnSpcReduction="10000"/>
          </a:bodyPr>
          <a:lstStyle/>
          <a:p>
            <a:r>
              <a:rPr lang="en-GB" dirty="0"/>
              <a:t>Simple randomisation:</a:t>
            </a:r>
          </a:p>
          <a:p>
            <a:pPr>
              <a:buFont typeface="+mj-lt"/>
              <a:buAutoNum type="arabicPeriod"/>
            </a:pPr>
            <a:r>
              <a:rPr lang="en-GB" dirty="0"/>
              <a:t>Select a randomisation scheme at random from the entire randomisation space.</a:t>
            </a:r>
          </a:p>
          <a:p>
            <a:r>
              <a:rPr lang="en-GB" dirty="0"/>
              <a:t>Covariate constrained randomisation:</a:t>
            </a:r>
          </a:p>
          <a:p>
            <a:pPr>
              <a:buFont typeface="+mj-lt"/>
              <a:buAutoNum type="arabicPeriod"/>
            </a:pPr>
            <a:r>
              <a:rPr lang="en-GB" dirty="0"/>
              <a:t>Identify prognostic cluster-level covariates</a:t>
            </a:r>
          </a:p>
          <a:p>
            <a:pPr>
              <a:buFont typeface="+mj-lt"/>
              <a:buAutoNum type="arabicPeriod"/>
            </a:pPr>
            <a:r>
              <a:rPr lang="en-GB" dirty="0"/>
              <a:t>Use a balance metric to score the balance of each randomisation scheme in the randomisation space with respect to the covariates of interest</a:t>
            </a:r>
          </a:p>
          <a:p>
            <a:pPr>
              <a:buFont typeface="+mj-lt"/>
              <a:buAutoNum type="arabicPeriod"/>
            </a:pPr>
            <a:r>
              <a:rPr lang="en-GB" dirty="0"/>
              <a:t>Order the randomisation schemes by their balance score</a:t>
            </a:r>
          </a:p>
          <a:p>
            <a:pPr>
              <a:buFont typeface="+mj-lt"/>
              <a:buAutoNum type="arabicPeriod"/>
            </a:pPr>
            <a:r>
              <a:rPr lang="en-GB" dirty="0"/>
              <a:t>Take a proportion of the schemes with the lowest scores to form a candidate set of schemes (e.g. 1%, 5%, 10%, 20%, 50%)</a:t>
            </a:r>
          </a:p>
          <a:p>
            <a:pPr>
              <a:buFont typeface="+mj-lt"/>
              <a:buAutoNum type="arabicPeriod"/>
            </a:pPr>
            <a:r>
              <a:rPr lang="en-GB" dirty="0"/>
              <a:t>Randomly select a randomisation scheme from the candidate set of schemes.</a:t>
            </a:r>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pic>
        <p:nvPicPr>
          <p:cNvPr id="6" name="Picture 5"/>
          <p:cNvPicPr>
            <a:picLocks noChangeAspect="1"/>
          </p:cNvPicPr>
          <p:nvPr/>
        </p:nvPicPr>
        <p:blipFill rotWithShape="1">
          <a:blip r:embed="rId4"/>
          <a:srcRect l="6388" t="5991" r="5800" b="53091"/>
          <a:stretch/>
        </p:blipFill>
        <p:spPr>
          <a:xfrm>
            <a:off x="1644447" y="5408620"/>
            <a:ext cx="2507592" cy="824983"/>
          </a:xfrm>
          <a:prstGeom prst="rect">
            <a:avLst/>
          </a:prstGeom>
        </p:spPr>
      </p:pic>
      <p:pic>
        <p:nvPicPr>
          <p:cNvPr id="7" name="Picture 6"/>
          <p:cNvPicPr>
            <a:picLocks noChangeAspect="1"/>
          </p:cNvPicPr>
          <p:nvPr/>
        </p:nvPicPr>
        <p:blipFill rotWithShape="1">
          <a:blip r:embed="rId4"/>
          <a:srcRect l="3826" t="56819" r="1920" b="2852"/>
          <a:stretch/>
        </p:blipFill>
        <p:spPr>
          <a:xfrm>
            <a:off x="5119152" y="5420490"/>
            <a:ext cx="2691581" cy="81311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3605111"/>
      </p:ext>
    </p:extLst>
  </p:cSld>
  <p:clrMapOvr>
    <a:masterClrMapping/>
  </p:clrMapOvr>
  <mc:AlternateContent xmlns:mc="http://schemas.openxmlformats.org/markup-compatibility/2006" xmlns:p14="http://schemas.microsoft.com/office/powerpoint/2010/main">
    <mc:Choice Requires="p14">
      <p:transition spd="slow" p14:dur="2000" advTm="94282"/>
    </mc:Choice>
    <mc:Fallback xmlns="">
      <p:transition spd="slow" advTm="9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 </a:t>
            </a:r>
            <a:r>
              <a:rPr lang="en-GB" sz="2800" dirty="0"/>
              <a:t>analysis of the trial</a:t>
            </a:r>
            <a:endParaRPr lang="en-GB" dirty="0"/>
          </a:p>
        </p:txBody>
      </p:sp>
      <p:sp>
        <p:nvSpPr>
          <p:cNvPr id="3" name="Content Placeholder 2"/>
          <p:cNvSpPr>
            <a:spLocks noGrp="1"/>
          </p:cNvSpPr>
          <p:nvPr>
            <p:ph idx="1"/>
          </p:nvPr>
        </p:nvSpPr>
        <p:spPr>
          <a:xfrm>
            <a:off x="677334" y="1564241"/>
            <a:ext cx="8596668" cy="3880773"/>
          </a:xfrm>
        </p:spPr>
        <p:txBody>
          <a:bodyPr/>
          <a:lstStyle/>
          <a:p>
            <a:r>
              <a:rPr lang="en-GB" dirty="0"/>
              <a:t>A linear mixed model with a random effect for cluster and fixed effect for time was used to analyse the trials under the selected randomisation scheme.</a:t>
            </a:r>
          </a:p>
          <a:p>
            <a:r>
              <a:rPr lang="en-GB" dirty="0"/>
              <a:t>For randomisation schemes selected under SR, the adjusted analysis models included between 1 and 4 of the covariates as a fixed effect.</a:t>
            </a:r>
          </a:p>
          <a:p>
            <a:r>
              <a:rPr lang="en-GB" dirty="0"/>
              <a:t>For randomisation schemes selected under CCR, the adjusted analysis models included a fixed effect for each of the covariates that were balanced in the CCR.</a:t>
            </a:r>
          </a:p>
          <a:p>
            <a:r>
              <a:rPr lang="en-GB" dirty="0"/>
              <a:t>A Satterthwaite small sample correction was used.</a:t>
            </a:r>
          </a:p>
          <a:p>
            <a:r>
              <a:rPr lang="en-GB" dirty="0"/>
              <a:t>The </a:t>
            </a:r>
            <a:r>
              <a:rPr lang="en-GB" dirty="0" err="1">
                <a:latin typeface="Inconsolata" panose="00000509000000000000" pitchFamily="49" charset="0"/>
              </a:rPr>
              <a:t>lme</a:t>
            </a:r>
            <a:r>
              <a:rPr lang="en-GB" dirty="0"/>
              <a:t> function from the </a:t>
            </a:r>
            <a:r>
              <a:rPr lang="en-GB" dirty="0" err="1">
                <a:latin typeface="Inconsolata" panose="00000509000000000000" pitchFamily="49" charset="0"/>
              </a:rPr>
              <a:t>nlme</a:t>
            </a:r>
            <a:r>
              <a:rPr lang="en-GB" dirty="0"/>
              <a:t> R package was used to conduct all analyses.</a:t>
            </a:r>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4592500"/>
      </p:ext>
    </p:extLst>
  </p:cSld>
  <p:clrMapOvr>
    <a:masterClrMapping/>
  </p:clrMapOvr>
  <mc:AlternateContent xmlns:mc="http://schemas.openxmlformats.org/markup-compatibility/2006" xmlns:p14="http://schemas.microsoft.com/office/powerpoint/2010/main">
    <mc:Choice Requires="p14">
      <p:transition spd="slow" p14:dur="2000" advTm="41754"/>
    </mc:Choice>
    <mc:Fallback xmlns="">
      <p:transition spd="slow" advTm="4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 </a:t>
            </a:r>
            <a:r>
              <a:rPr lang="en-GB" sz="2800" dirty="0"/>
              <a:t>estimation of power and type I error</a:t>
            </a:r>
            <a:endParaRPr lang="en-GB" dirty="0"/>
          </a:p>
        </p:txBody>
      </p:sp>
      <p:sp>
        <p:nvSpPr>
          <p:cNvPr id="3" name="Content Placeholder 2"/>
          <p:cNvSpPr>
            <a:spLocks noGrp="1"/>
          </p:cNvSpPr>
          <p:nvPr>
            <p:ph idx="1"/>
          </p:nvPr>
        </p:nvSpPr>
        <p:spPr>
          <a:xfrm>
            <a:off x="677334" y="1548339"/>
            <a:ext cx="8596668" cy="3880773"/>
          </a:xfrm>
        </p:spPr>
        <p:txBody>
          <a:bodyPr/>
          <a:lstStyle/>
          <a:p>
            <a:r>
              <a:rPr lang="en-GB" dirty="0"/>
              <a:t>The process of selecting a randomisation scheme and analysing the resulting trial was repeated 10,000 times under each randomisation method, SW-CRT design, ICC, candidate set size and analysis method.</a:t>
            </a:r>
          </a:p>
          <a:p>
            <a:r>
              <a:rPr lang="en-GB" dirty="0"/>
              <a:t>The proportion of false positives and true positives were calculated and reported as Monte Carlo type I error rate and power.</a:t>
            </a:r>
          </a:p>
          <a:p>
            <a:endParaRPr lang="en-GB" dirty="0"/>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grpSp>
        <p:nvGrpSpPr>
          <p:cNvPr id="7" name="Group 6"/>
          <p:cNvGrpSpPr/>
          <p:nvPr/>
        </p:nvGrpSpPr>
        <p:grpSpPr>
          <a:xfrm>
            <a:off x="1950728" y="3488725"/>
            <a:ext cx="6049880" cy="2997358"/>
            <a:chOff x="1950727" y="3249073"/>
            <a:chExt cx="6049880" cy="2997358"/>
          </a:xfrm>
        </p:grpSpPr>
        <p:pic>
          <p:nvPicPr>
            <p:cNvPr id="4" name="Picture 3"/>
            <p:cNvPicPr>
              <a:picLocks noChangeAspect="1"/>
            </p:cNvPicPr>
            <p:nvPr/>
          </p:nvPicPr>
          <p:blipFill rotWithShape="1">
            <a:blip r:embed="rId4"/>
            <a:srcRect b="56708"/>
            <a:stretch/>
          </p:blipFill>
          <p:spPr>
            <a:xfrm>
              <a:off x="1950728" y="3249073"/>
              <a:ext cx="6049879" cy="1442197"/>
            </a:xfrm>
            <a:prstGeom prst="rect">
              <a:avLst/>
            </a:prstGeom>
          </p:spPr>
        </p:pic>
        <p:pic>
          <p:nvPicPr>
            <p:cNvPr id="6" name="Picture 5"/>
            <p:cNvPicPr>
              <a:picLocks noChangeAspect="1"/>
            </p:cNvPicPr>
            <p:nvPr/>
          </p:nvPicPr>
          <p:blipFill rotWithShape="1">
            <a:blip r:embed="rId4"/>
            <a:srcRect t="53317"/>
            <a:stretch/>
          </p:blipFill>
          <p:spPr>
            <a:xfrm>
              <a:off x="1950727" y="4691270"/>
              <a:ext cx="6049879" cy="1555161"/>
            </a:xfrm>
            <a:prstGeom prst="rect">
              <a:avLst/>
            </a:prstGeom>
          </p:spPr>
        </p:pic>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0165159"/>
      </p:ext>
    </p:extLst>
  </p:cSld>
  <p:clrMapOvr>
    <a:masterClrMapping/>
  </p:clrMapOvr>
  <mc:AlternateContent xmlns:mc="http://schemas.openxmlformats.org/markup-compatibility/2006" xmlns:p14="http://schemas.microsoft.com/office/powerpoint/2010/main">
    <mc:Choice Requires="p14">
      <p:transition spd="slow" p14:dur="2000" advTm="38359"/>
    </mc:Choice>
    <mc:Fallback xmlns="">
      <p:transition spd="slow" advTm="3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 type I error rate</a:t>
            </a:r>
          </a:p>
        </p:txBody>
      </p:sp>
      <p:sp>
        <p:nvSpPr>
          <p:cNvPr id="3" name="Content Placeholder 2"/>
          <p:cNvSpPr>
            <a:spLocks noGrp="1"/>
          </p:cNvSpPr>
          <p:nvPr>
            <p:ph idx="1"/>
          </p:nvPr>
        </p:nvSpPr>
        <p:spPr>
          <a:xfrm>
            <a:off x="677334" y="1421118"/>
            <a:ext cx="8596668" cy="3880773"/>
          </a:xfrm>
        </p:spPr>
        <p:txBody>
          <a:bodyPr/>
          <a:lstStyle/>
          <a:p>
            <a:r>
              <a:rPr lang="en-GB" dirty="0"/>
              <a:t>Generally well maintained under an unadjusted analysis and under an adjusted analysis when not all the covariates were adjusted for. Generally well maintained for larger values of the ICC.</a:t>
            </a:r>
          </a:p>
          <a:p>
            <a:r>
              <a:rPr lang="en-GB" dirty="0"/>
              <a:t>Inflated when all four of the covariates were adjusted in the analysis (both under SR and CCR), particularly when the ICC was small and when the candidate set size was small under CCR.</a:t>
            </a:r>
          </a:p>
          <a:p>
            <a:endParaRPr lang="en-GB" dirty="0"/>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grpSp>
        <p:nvGrpSpPr>
          <p:cNvPr id="11" name="Group 10"/>
          <p:cNvGrpSpPr>
            <a:grpSpLocks noChangeAspect="1"/>
          </p:cNvGrpSpPr>
          <p:nvPr/>
        </p:nvGrpSpPr>
        <p:grpSpPr>
          <a:xfrm>
            <a:off x="4803904" y="3533313"/>
            <a:ext cx="4549611" cy="3309145"/>
            <a:chOff x="4779567" y="1989460"/>
            <a:chExt cx="5196762" cy="3779848"/>
          </a:xfrm>
          <a:noFill/>
        </p:grpSpPr>
        <p:pic>
          <p:nvPicPr>
            <p:cNvPr id="4" name="Picture 3"/>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4779567" y="1989460"/>
              <a:ext cx="4182218" cy="3779848"/>
            </a:xfrm>
            <a:prstGeom prst="rect">
              <a:avLst/>
            </a:prstGeom>
            <a:grpFill/>
          </p:spPr>
        </p:pic>
        <p:pic>
          <p:nvPicPr>
            <p:cNvPr id="10" name="Picture 9"/>
            <p:cNvPicPr>
              <a:picLocks noChangeAspect="1"/>
            </p:cNvPicPr>
            <p:nvPr/>
          </p:nvPicPr>
          <p:blipFill rotWithShape="1">
            <a:blip r:embed="rId5">
              <a:clrChange>
                <a:clrFrom>
                  <a:srgbClr val="000000">
                    <a:alpha val="0"/>
                  </a:srgbClr>
                </a:clrFrom>
                <a:clrTo>
                  <a:srgbClr val="000000">
                    <a:alpha val="0"/>
                  </a:srgbClr>
                </a:clrTo>
              </a:clrChange>
            </a:blip>
            <a:srcRect l="80445"/>
            <a:stretch/>
          </p:blipFill>
          <p:spPr>
            <a:xfrm>
              <a:off x="8961785" y="1989460"/>
              <a:ext cx="1014544" cy="3779848"/>
            </a:xfrm>
            <a:prstGeom prst="rect">
              <a:avLst/>
            </a:prstGeom>
            <a:grpFill/>
          </p:spPr>
        </p:pic>
      </p:grpSp>
      <p:sp>
        <p:nvSpPr>
          <p:cNvPr id="12" name="Title 1"/>
          <p:cNvSpPr txBox="1">
            <a:spLocks/>
          </p:cNvSpPr>
          <p:nvPr/>
        </p:nvSpPr>
        <p:spPr>
          <a:xfrm>
            <a:off x="677334" y="4511585"/>
            <a:ext cx="3930097"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b="1" dirty="0">
                <a:solidFill>
                  <a:schemeClr val="tx1"/>
                </a:solidFill>
                <a:latin typeface="+mn-lt"/>
              </a:rPr>
              <a:t>Design 1</a:t>
            </a:r>
          </a:p>
          <a:p>
            <a:r>
              <a:rPr lang="en-GB" sz="1600" dirty="0">
                <a:solidFill>
                  <a:schemeClr val="tx1"/>
                </a:solidFill>
                <a:latin typeface="+mn-lt"/>
              </a:rPr>
              <a:t>16 clusters, 5 periods, 4 sequences, cluster-period size = 20, </a:t>
            </a:r>
          </a:p>
          <a:p>
            <a:r>
              <a:rPr lang="en-GB" sz="1600" dirty="0">
                <a:solidFill>
                  <a:schemeClr val="tx1"/>
                </a:solidFill>
                <a:latin typeface="+mn-lt"/>
              </a:rPr>
              <a:t>candidate set size = 10% (2000)</a:t>
            </a:r>
            <a:br>
              <a:rPr lang="en-GB" sz="1600" dirty="0">
                <a:solidFill>
                  <a:schemeClr val="tx1"/>
                </a:solidFill>
                <a:latin typeface="+mn-lt"/>
              </a:rPr>
            </a:br>
            <a:br>
              <a:rPr lang="en-GB" sz="1600" dirty="0">
                <a:solidFill>
                  <a:schemeClr val="tx1"/>
                </a:solidFill>
                <a:latin typeface="+mn-lt"/>
              </a:rPr>
            </a:br>
            <a:endParaRPr lang="en-GB" sz="1600" dirty="0">
              <a:solidFill>
                <a:schemeClr val="tx1"/>
              </a:solidFill>
              <a:latin typeface="+mn-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3710875"/>
      </p:ext>
    </p:extLst>
  </p:cSld>
  <p:clrMapOvr>
    <a:masterClrMapping/>
  </p:clrMapOvr>
  <mc:AlternateContent xmlns:mc="http://schemas.openxmlformats.org/markup-compatibility/2006" xmlns:p14="http://schemas.microsoft.com/office/powerpoint/2010/main">
    <mc:Choice Requires="p14">
      <p:transition spd="slow" p14:dur="2000" advTm="40794"/>
    </mc:Choice>
    <mc:Fallback xmlns="">
      <p:transition spd="slow" advTm="4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 power</a:t>
            </a:r>
          </a:p>
        </p:txBody>
      </p:sp>
      <p:sp>
        <p:nvSpPr>
          <p:cNvPr id="3" name="Content Placeholder 2"/>
          <p:cNvSpPr>
            <a:spLocks noGrp="1"/>
          </p:cNvSpPr>
          <p:nvPr>
            <p:ph idx="1"/>
          </p:nvPr>
        </p:nvSpPr>
        <p:spPr>
          <a:xfrm>
            <a:off x="677334" y="1421118"/>
            <a:ext cx="8596668" cy="3880773"/>
          </a:xfrm>
        </p:spPr>
        <p:txBody>
          <a:bodyPr/>
          <a:lstStyle/>
          <a:p>
            <a:r>
              <a:rPr lang="en-GB" dirty="0"/>
              <a:t>When all four covariates were adjusted in the analysis and the ICC was small, the type I error rate was inflated, these findings are therefore disregarded.</a:t>
            </a:r>
          </a:p>
          <a:p>
            <a:r>
              <a:rPr lang="en-GB" dirty="0"/>
              <a:t>When the analysis did not adjusted for all four of the covariates, the adjusted and unadjusted analyses, and SR and CCR had similar power. </a:t>
            </a:r>
          </a:p>
          <a:p>
            <a:r>
              <a:rPr lang="en-GB" dirty="0"/>
              <a:t>When all four covariates were adjusted in the analysis there was greater power than the unadjusted analysis and the CCR had slightly greater power than SR, particularly when the candidate set size and ICC were small.</a:t>
            </a:r>
          </a:p>
        </p:txBody>
      </p:sp>
      <p:sp>
        <p:nvSpPr>
          <p:cNvPr id="5" name="Footer Placeholder 3"/>
          <p:cNvSpPr>
            <a:spLocks noGrp="1"/>
          </p:cNvSpPr>
          <p:nvPr>
            <p:ph type="ftr" sz="quarter" idx="11"/>
          </p:nvPr>
        </p:nvSpPr>
        <p:spPr>
          <a:xfrm>
            <a:off x="10611748" y="6397823"/>
            <a:ext cx="1523425" cy="365125"/>
          </a:xfrm>
        </p:spPr>
        <p:txBody>
          <a:bodyPr/>
          <a:lstStyle/>
          <a:p>
            <a:r>
              <a:rPr lang="da-DK" dirty="0">
                <a:solidFill>
                  <a:schemeClr val="bg1"/>
                </a:solidFill>
              </a:rPr>
              <a:t>Kristunas et al. SCT 2020</a:t>
            </a:r>
            <a:endParaRPr lang="en-GB" dirty="0">
              <a:solidFill>
                <a:schemeClr val="bg1"/>
              </a:solidFill>
            </a:endParaRPr>
          </a:p>
        </p:txBody>
      </p:sp>
      <p:sp>
        <p:nvSpPr>
          <p:cNvPr id="12" name="Title 1"/>
          <p:cNvSpPr txBox="1">
            <a:spLocks/>
          </p:cNvSpPr>
          <p:nvPr/>
        </p:nvSpPr>
        <p:spPr>
          <a:xfrm>
            <a:off x="677334" y="4511585"/>
            <a:ext cx="3930097"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600" b="1" dirty="0">
                <a:solidFill>
                  <a:schemeClr val="tx1"/>
                </a:solidFill>
                <a:latin typeface="+mn-lt"/>
              </a:rPr>
              <a:t>Design 1</a:t>
            </a:r>
          </a:p>
          <a:p>
            <a:r>
              <a:rPr lang="en-GB" sz="1600" dirty="0">
                <a:solidFill>
                  <a:schemeClr val="tx1"/>
                </a:solidFill>
                <a:latin typeface="+mn-lt"/>
              </a:rPr>
              <a:t>16 clusters, 5 periods, 4 sequences, cluster-period size = 20, </a:t>
            </a:r>
          </a:p>
          <a:p>
            <a:r>
              <a:rPr lang="en-GB" sz="1600" dirty="0">
                <a:solidFill>
                  <a:schemeClr val="tx1"/>
                </a:solidFill>
                <a:latin typeface="+mn-lt"/>
              </a:rPr>
              <a:t>candidate set size = 10% (2000)</a:t>
            </a:r>
            <a:br>
              <a:rPr lang="en-GB" sz="1600" dirty="0">
                <a:solidFill>
                  <a:schemeClr val="tx1"/>
                </a:solidFill>
                <a:latin typeface="+mn-lt"/>
              </a:rPr>
            </a:br>
            <a:br>
              <a:rPr lang="en-GB" sz="1600" dirty="0">
                <a:solidFill>
                  <a:schemeClr val="tx1"/>
                </a:solidFill>
                <a:latin typeface="+mn-lt"/>
              </a:rPr>
            </a:br>
            <a:endParaRPr lang="en-GB" sz="1600" dirty="0">
              <a:solidFill>
                <a:schemeClr val="tx1"/>
              </a:solidFill>
              <a:latin typeface="+mn-lt"/>
            </a:endParaRPr>
          </a:p>
        </p:txBody>
      </p:sp>
      <p:pic>
        <p:nvPicPr>
          <p:cNvPr id="6" name="Picture 5"/>
          <p:cNvPicPr>
            <a:picLocks noChangeAspect="1"/>
          </p:cNvPicPr>
          <p:nvPr/>
        </p:nvPicPr>
        <p:blipFill>
          <a:blip r:embed="rId4"/>
          <a:stretch>
            <a:fillRect/>
          </a:stretch>
        </p:blipFill>
        <p:spPr>
          <a:xfrm>
            <a:off x="4921473" y="3573392"/>
            <a:ext cx="4432042" cy="322898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8612832"/>
      </p:ext>
    </p:extLst>
  </p:cSld>
  <p:clrMapOvr>
    <a:masterClrMapping/>
  </p:clrMapOvr>
  <mc:AlternateContent xmlns:mc="http://schemas.openxmlformats.org/markup-compatibility/2006" xmlns:p14="http://schemas.microsoft.com/office/powerpoint/2010/main">
    <mc:Choice Requires="p14">
      <p:transition spd="slow" p14:dur="2000" advTm="54755"/>
    </mc:Choice>
    <mc:Fallback xmlns="">
      <p:transition spd="slow" advTm="54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904</TotalTime>
  <Words>1045</Words>
  <Application>Microsoft Office PowerPoint</Application>
  <PresentationFormat>Widescreen</PresentationFormat>
  <Paragraphs>71</Paragraphs>
  <Slides>12</Slides>
  <Notes>0</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Cambria Math</vt:lpstr>
      <vt:lpstr>Inconsolata</vt:lpstr>
      <vt:lpstr>Trebuchet MS</vt:lpstr>
      <vt:lpstr>Wingdings 3</vt:lpstr>
      <vt:lpstr>Facet</vt:lpstr>
      <vt:lpstr>An evaluation of the use of covariate constrained randomisation for stepped-wedge cluster randomised trials</vt:lpstr>
      <vt:lpstr>Introduction</vt:lpstr>
      <vt:lpstr>Objectives</vt:lpstr>
      <vt:lpstr>Methods – data generation</vt:lpstr>
      <vt:lpstr>Methods – selection of a randomisation scheme</vt:lpstr>
      <vt:lpstr>Methods – analysis of the trial</vt:lpstr>
      <vt:lpstr>Methods – estimation of power and type I error</vt:lpstr>
      <vt:lpstr>Results – type I error rate</vt:lpstr>
      <vt:lpstr>Results – power</vt:lpstr>
      <vt:lpstr>Summary</vt:lpstr>
      <vt:lpstr>Limitations</vt:lpstr>
      <vt:lpstr>Thank you</vt:lpstr>
    </vt:vector>
  </TitlesOfParts>
  <Company>University of Leicester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evaluation of the use of covariate constrained randomisation for stepped-wedge cluster randomised trials</dc:title>
  <dc:creator>De Freyne-Shrubsole, Caroline</dc:creator>
  <cp:lastModifiedBy>Angie Stark</cp:lastModifiedBy>
  <cp:revision>36</cp:revision>
  <dcterms:created xsi:type="dcterms:W3CDTF">2020-07-30T09:37:52Z</dcterms:created>
  <dcterms:modified xsi:type="dcterms:W3CDTF">2020-08-18T19:31:53Z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